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</p:sldMasterIdLst>
  <p:notesMasterIdLst>
    <p:notesMasterId r:id="rId12"/>
  </p:notesMasterIdLst>
  <p:sldIdLst>
    <p:sldId id="256" r:id="rId2"/>
    <p:sldId id="760" r:id="rId3"/>
    <p:sldId id="479" r:id="rId4"/>
    <p:sldId id="755" r:id="rId5"/>
    <p:sldId id="756" r:id="rId6"/>
    <p:sldId id="757" r:id="rId7"/>
    <p:sldId id="759" r:id="rId8"/>
    <p:sldId id="761" r:id="rId9"/>
    <p:sldId id="754" r:id="rId10"/>
    <p:sldId id="291" r:id="rId11"/>
  </p:sldIdLst>
  <p:sldSz cx="9144000" cy="5143500" type="screen16x9"/>
  <p:notesSz cx="6858000" cy="9144000"/>
  <p:embeddedFontLst>
    <p:embeddedFont>
      <p:font typeface="Bradley Hand ITC" panose="03070402050302030203" pitchFamily="66" charset="0"/>
      <p:regular r:id="rId13"/>
    </p:embeddedFont>
    <p:embeddedFont>
      <p:font typeface="Kumbh Sans Black" panose="020B0604020202020204" charset="0"/>
      <p:bold r:id="rId14"/>
    </p:embeddedFont>
    <p:embeddedFont>
      <p:font typeface="Nunito Sans" pitchFamily="2" charset="0"/>
      <p:regular r:id="rId15"/>
      <p:bold r:id="rId16"/>
      <p:italic r:id="rId17"/>
      <p:boldItalic r:id="rId18"/>
    </p:embeddedFont>
    <p:embeddedFont>
      <p:font typeface="Nunito Sans Medium" panose="020B0604020202020204" charset="0"/>
      <p:regular r:id="rId19"/>
      <p:bold r:id="rId20"/>
      <p:italic r:id="rId21"/>
      <p:boldItalic r:id="rId22"/>
    </p:embeddedFont>
    <p:embeddedFont>
      <p:font typeface="Ravie" panose="04040805050809020602" pitchFamily="82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2F8217-76B4-4E24-B37C-4AE66508CF75}">
  <a:tblStyle styleId="{692F8217-76B4-4E24-B37C-4AE66508CF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189E926-2FFF-4F25-8367-0B683F5EE62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29" autoAdjust="0"/>
  </p:normalViewPr>
  <p:slideViewPr>
    <p:cSldViewPr snapToGrid="0">
      <p:cViewPr varScale="1">
        <p:scale>
          <a:sx n="96" d="100"/>
          <a:sy n="96" d="100"/>
        </p:scale>
        <p:origin x="10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17C13047-DEDC-6A34-2018-89B4B39C3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54F11A5A-BAF5-D5AF-B7EC-E98B76A4CF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5D2A012D-4E31-DFE0-3174-7EFA4BA43C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654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94BD6D5B-25D6-9CB9-8BBA-A1D1DF4C5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721BCE6A-CA75-8971-4E2D-9E674F57B1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2B1EF501-F56A-0587-167D-65654E719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820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DF3E8848-D18D-515C-D779-748840CB4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1CAFEDA9-FA5C-A9E7-AFD6-477F97C78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AC89028A-0466-D5C4-3A4E-369A4ADC43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2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07461E69-5A79-622C-BAA6-372AA53B8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738B7326-4CFC-DE96-A8CB-B76C4EFF42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9C603218-262F-E703-B0F1-490E0DD323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7957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81B0F940-721A-FAC4-CFCD-30B10F63D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6AFC58C7-0717-562E-E891-C4CA142486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C2DB6EB2-631E-09FC-F240-C515C999F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6698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35D5161F-3D77-E903-A1B5-F1683892D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dfce81f19_0_45:notes">
            <a:extLst>
              <a:ext uri="{FF2B5EF4-FFF2-40B4-BE49-F238E27FC236}">
                <a16:creationId xmlns:a16="http://schemas.microsoft.com/office/drawing/2014/main" id="{0FBD2545-C6E0-BA0D-0C85-E917FACF4A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dfce81f19_0_45:notes">
            <a:extLst>
              <a:ext uri="{FF2B5EF4-FFF2-40B4-BE49-F238E27FC236}">
                <a16:creationId xmlns:a16="http://schemas.microsoft.com/office/drawing/2014/main" id="{AA225CFF-1173-D6F8-543D-5AB6895096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451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>
          <a:extLst>
            <a:ext uri="{FF2B5EF4-FFF2-40B4-BE49-F238E27FC236}">
              <a16:creationId xmlns:a16="http://schemas.microsoft.com/office/drawing/2014/main" id="{63A86469-A190-C4B0-3F7B-2B838FB99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5ebc96e595_0_18053:notes">
            <a:extLst>
              <a:ext uri="{FF2B5EF4-FFF2-40B4-BE49-F238E27FC236}">
                <a16:creationId xmlns:a16="http://schemas.microsoft.com/office/drawing/2014/main" id="{81637976-CBA9-A9A8-A29B-C6EFD1BB7D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5ebc96e595_0_18053:notes">
            <a:extLst>
              <a:ext uri="{FF2B5EF4-FFF2-40B4-BE49-F238E27FC236}">
                <a16:creationId xmlns:a16="http://schemas.microsoft.com/office/drawing/2014/main" id="{85F50F53-7ACF-751C-3B41-830BBDFC94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6548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>
          <a:extLst>
            <a:ext uri="{FF2B5EF4-FFF2-40B4-BE49-F238E27FC236}">
              <a16:creationId xmlns:a16="http://schemas.microsoft.com/office/drawing/2014/main" id="{1E95B936-A090-4198-98BE-B6F9DF21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5ebc96e595_0_18053:notes">
            <a:extLst>
              <a:ext uri="{FF2B5EF4-FFF2-40B4-BE49-F238E27FC236}">
                <a16:creationId xmlns:a16="http://schemas.microsoft.com/office/drawing/2014/main" id="{43C8C8B1-F28B-6EEB-55D1-BCDDCF38F8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5ebc96e595_0_18053:notes">
            <a:extLst>
              <a:ext uri="{FF2B5EF4-FFF2-40B4-BE49-F238E27FC236}">
                <a16:creationId xmlns:a16="http://schemas.microsoft.com/office/drawing/2014/main" id="{EEF0D6CE-DDE4-D3B6-F020-243EEF6C70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7023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83975" y="1034825"/>
            <a:ext cx="6005700" cy="20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 b="0"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83975" y="3490675"/>
            <a:ext cx="25782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66675" y="900"/>
            <a:ext cx="2677325" cy="1767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 flipH="1">
            <a:off x="-297686" y="3684041"/>
            <a:ext cx="1751977" cy="115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4_1_1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title"/>
          </p:nvPr>
        </p:nvSpPr>
        <p:spPr>
          <a:xfrm>
            <a:off x="2112000" y="906600"/>
            <a:ext cx="4920000" cy="5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7"/>
          <p:cNvSpPr txBox="1">
            <a:spLocks noGrp="1"/>
          </p:cNvSpPr>
          <p:nvPr>
            <p:ph type="subTitle" idx="1"/>
          </p:nvPr>
        </p:nvSpPr>
        <p:spPr>
          <a:xfrm>
            <a:off x="2112000" y="1812000"/>
            <a:ext cx="4920000" cy="24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36"/>
          <p:cNvGrpSpPr/>
          <p:nvPr/>
        </p:nvGrpSpPr>
        <p:grpSpPr>
          <a:xfrm>
            <a:off x="1" y="-1"/>
            <a:ext cx="9173924" cy="5143502"/>
            <a:chOff x="1" y="-1"/>
            <a:chExt cx="9173924" cy="5143502"/>
          </a:xfrm>
        </p:grpSpPr>
        <p:pic>
          <p:nvPicPr>
            <p:cNvPr id="250" name="Google Shape;250;p36"/>
            <p:cNvPicPr preferRelativeResize="0"/>
            <p:nvPr/>
          </p:nvPicPr>
          <p:blipFill rotWithShape="1">
            <a:blip r:embed="rId2">
              <a:alphaModFix/>
            </a:blip>
            <a:srcRect l="43094" b="41622"/>
            <a:stretch/>
          </p:blipFill>
          <p:spPr>
            <a:xfrm rot="-5400000" flipH="1">
              <a:off x="5747824" y="1717401"/>
              <a:ext cx="5143501" cy="1708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36"/>
            <p:cNvPicPr preferRelativeResize="0"/>
            <p:nvPr/>
          </p:nvPicPr>
          <p:blipFill rotWithShape="1">
            <a:blip r:embed="rId2">
              <a:alphaModFix/>
            </a:blip>
            <a:srcRect l="43094" b="29627"/>
            <a:stretch/>
          </p:blipFill>
          <p:spPr>
            <a:xfrm rot="5400000" flipH="1">
              <a:off x="-1689725" y="1689725"/>
              <a:ext cx="5143501" cy="17640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2" name="Google Shape;252;p36"/>
          <p:cNvSpPr txBox="1">
            <a:spLocks noGrp="1"/>
          </p:cNvSpPr>
          <p:nvPr>
            <p:ph type="title"/>
          </p:nvPr>
        </p:nvSpPr>
        <p:spPr>
          <a:xfrm>
            <a:off x="2099100" y="363275"/>
            <a:ext cx="4945800" cy="122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36"/>
          <p:cNvSpPr txBox="1">
            <a:spLocks noGrp="1"/>
          </p:cNvSpPr>
          <p:nvPr>
            <p:ph type="subTitle" idx="1"/>
          </p:nvPr>
        </p:nvSpPr>
        <p:spPr>
          <a:xfrm>
            <a:off x="2099050" y="1543225"/>
            <a:ext cx="49458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36"/>
          <p:cNvSpPr txBox="1"/>
          <p:nvPr/>
        </p:nvSpPr>
        <p:spPr>
          <a:xfrm>
            <a:off x="2099100" y="3743374"/>
            <a:ext cx="49458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rPr>
              <a:t>CREDITS:</a:t>
            </a:r>
            <a:r>
              <a:rPr lang="en" sz="1200"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 This presentation template was created by </a:t>
            </a:r>
            <a:r>
              <a:rPr lang="en" sz="1200" b="1" u="sng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, and includes icons by </a:t>
            </a:r>
            <a:r>
              <a:rPr lang="en" sz="1200" b="1" u="sng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, and infographics &amp; images by </a:t>
            </a:r>
            <a:r>
              <a:rPr lang="en" sz="1200" b="1" u="sng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 </a:t>
            </a:r>
            <a:endParaRPr sz="1200" u="sng">
              <a:solidFill>
                <a:schemeClr val="lt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37"/>
          <p:cNvGrpSpPr/>
          <p:nvPr/>
        </p:nvGrpSpPr>
        <p:grpSpPr>
          <a:xfrm>
            <a:off x="-8196" y="-8196"/>
            <a:ext cx="9440444" cy="5726995"/>
            <a:chOff x="-8196" y="-8196"/>
            <a:chExt cx="9440444" cy="5726995"/>
          </a:xfrm>
        </p:grpSpPr>
        <p:grpSp>
          <p:nvGrpSpPr>
            <p:cNvPr id="257" name="Google Shape;257;p37"/>
            <p:cNvGrpSpPr/>
            <p:nvPr/>
          </p:nvGrpSpPr>
          <p:grpSpPr>
            <a:xfrm>
              <a:off x="-8196" y="-8196"/>
              <a:ext cx="9160404" cy="5159907"/>
              <a:chOff x="-8196" y="-8196"/>
              <a:chExt cx="9160404" cy="5159907"/>
            </a:xfrm>
          </p:grpSpPr>
          <p:pic>
            <p:nvPicPr>
              <p:cNvPr id="258" name="Google Shape;258;p3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7611286" y="4612211"/>
                <a:ext cx="1540922" cy="539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9" name="Google Shape;259;p3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10800000" flipH="1">
                <a:off x="-8196" y="-8196"/>
                <a:ext cx="1543700" cy="5404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60" name="Google Shape;260;p37"/>
            <p:cNvPicPr preferRelativeResize="0"/>
            <p:nvPr/>
          </p:nvPicPr>
          <p:blipFill rotWithShape="1">
            <a:blip r:embed="rId3">
              <a:alphaModFix/>
            </a:blip>
            <a:srcRect l="-12094" t="41336" r="65126" b="6615"/>
            <a:stretch/>
          </p:blipFill>
          <p:spPr>
            <a:xfrm>
              <a:off x="5137449" y="3041600"/>
              <a:ext cx="4294799" cy="26771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38"/>
          <p:cNvGrpSpPr/>
          <p:nvPr/>
        </p:nvGrpSpPr>
        <p:grpSpPr>
          <a:xfrm flipH="1">
            <a:off x="-15625" y="-14928"/>
            <a:ext cx="9174126" cy="5920427"/>
            <a:chOff x="-15625" y="-14928"/>
            <a:chExt cx="9174126" cy="5920427"/>
          </a:xfrm>
        </p:grpSpPr>
        <p:pic>
          <p:nvPicPr>
            <p:cNvPr id="263" name="Google Shape;263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5400000" flipH="1">
              <a:off x="8174000" y="186599"/>
              <a:ext cx="1186028" cy="7829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 flipH="1">
              <a:off x="-184424" y="4336000"/>
              <a:ext cx="993423" cy="65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38"/>
            <p:cNvPicPr preferRelativeResize="0"/>
            <p:nvPr/>
          </p:nvPicPr>
          <p:blipFill rotWithShape="1">
            <a:blip r:embed="rId3">
              <a:alphaModFix/>
            </a:blip>
            <a:srcRect l="72145" t="31222" r="-5066" b="35984"/>
            <a:stretch/>
          </p:blipFill>
          <p:spPr>
            <a:xfrm flipH="1">
              <a:off x="7691452" y="3838525"/>
              <a:ext cx="1467048" cy="20669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Kumbh Sans Black"/>
              <a:buNone/>
              <a:defRPr sz="3000">
                <a:solidFill>
                  <a:schemeClr val="lt1"/>
                </a:solidFill>
                <a:latin typeface="Kumbh Sans Black"/>
                <a:ea typeface="Kumbh Sans Black"/>
                <a:cs typeface="Kumbh Sans Black"/>
                <a:sym typeface="Kumbh Sa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Nunito Sans"/>
              <a:buNone/>
              <a:defRPr sz="3500" b="1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Sans Medium"/>
              <a:buChar char="■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○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■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●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○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■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●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○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Sans Medium"/>
              <a:buChar char="■"/>
              <a:defRPr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73" r:id="rId3"/>
    <p:sldLayoutId id="2147483682" r:id="rId4"/>
    <p:sldLayoutId id="2147483683" r:id="rId5"/>
    <p:sldLayoutId id="214748368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2"/>
          <p:cNvPicPr preferRelativeResize="0"/>
          <p:nvPr/>
        </p:nvPicPr>
        <p:blipFill rotWithShape="1">
          <a:blip r:embed="rId3">
            <a:alphaModFix/>
          </a:blip>
          <a:srcRect l="21359" t="6890" r="855" b="22726"/>
          <a:stretch/>
        </p:blipFill>
        <p:spPr>
          <a:xfrm>
            <a:off x="3673925" y="2359275"/>
            <a:ext cx="5470075" cy="278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16176A0-6BAB-86C6-6930-1EFF0AE0DB5F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202E124-ABE9-E98F-4756-3D1E9D0FE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95" y="487689"/>
            <a:ext cx="7545788" cy="4262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32CD8C93-42F5-D1B2-6744-B3B60C91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2">
            <a:extLst>
              <a:ext uri="{FF2B5EF4-FFF2-40B4-BE49-F238E27FC236}">
                <a16:creationId xmlns:a16="http://schemas.microsoft.com/office/drawing/2014/main" id="{FBE467DC-475F-D3B3-4B0C-4A0840ECBE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1359" t="6890" r="855" b="22726"/>
          <a:stretch/>
        </p:blipFill>
        <p:spPr>
          <a:xfrm>
            <a:off x="3673925" y="2359275"/>
            <a:ext cx="5470075" cy="278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E5A0830-31FD-D637-6E33-644358ABBB5A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E49A284-8D1E-C4CC-FA7F-BB5E45582588}"/>
              </a:ext>
            </a:extLst>
          </p:cNvPr>
          <p:cNvSpPr txBox="1"/>
          <p:nvPr/>
        </p:nvSpPr>
        <p:spPr>
          <a:xfrm>
            <a:off x="182880" y="307428"/>
            <a:ext cx="87464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… E il soggetto è la base, le fondamenta, il punto di partenza su cui si costruisce la sceneggiatura e poi il film… </a:t>
            </a:r>
          </a:p>
          <a:p>
            <a:endParaRPr lang="it-IT" sz="1600" b="1" dirty="0">
              <a:solidFill>
                <a:srgbClr val="FFFFFF"/>
              </a:solidFill>
              <a:latin typeface="Bradley Hand ITC" panose="03070402050302030203" pitchFamily="66" charset="0"/>
              <a:sym typeface="Kumbh Sans Black"/>
            </a:endParaRPr>
          </a:p>
          <a:p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Un grande amore la musica (…) ho vissuto nel mondo della musica quasi più che in quello del cinema.</a:t>
            </a:r>
          </a:p>
          <a:p>
            <a:endParaRPr lang="it-IT" sz="2000" b="1" dirty="0">
              <a:solidFill>
                <a:srgbClr val="FFFFFF"/>
              </a:solidFill>
              <a:latin typeface="Bradley Hand ITC" panose="03070402050302030203" pitchFamily="66" charset="0"/>
              <a:sym typeface="Kumbh Sans Black"/>
            </a:endParaRPr>
          </a:p>
          <a:p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Il cinema e la musica sono le mie due passioni.</a:t>
            </a:r>
          </a:p>
          <a:p>
            <a:endParaRPr lang="it-IT" sz="2000" b="1" dirty="0">
              <a:solidFill>
                <a:srgbClr val="FFFFFF"/>
              </a:solidFill>
              <a:latin typeface="Bradley Hand ITC" panose="03070402050302030203" pitchFamily="66" charset="0"/>
              <a:sym typeface="Kumbh Sans Black"/>
            </a:endParaRPr>
          </a:p>
          <a:p>
            <a:pPr algn="ctr"/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Luciano Vincenzoni </a:t>
            </a:r>
            <a:endParaRPr lang="it-IT" sz="2000" b="1" dirty="0">
              <a:latin typeface="Bradley Hand ITC" panose="03070402050302030203" pitchFamily="66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99BF8B5-FFEE-C8E7-27DA-77150ECDB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1556" y="1606020"/>
            <a:ext cx="2572735" cy="147536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85547D5-6DED-D0A8-4138-378B082FD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283" y="3220492"/>
            <a:ext cx="2816596" cy="161558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0EBD33F-29FA-2567-7FD2-A5724028C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718" y="3236623"/>
            <a:ext cx="2611573" cy="162856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948332A-81F7-DA63-ACE1-2386630E4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547" y="3220492"/>
            <a:ext cx="2386181" cy="15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3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A0B89948-A6AB-3FE6-ADB7-F8035924E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A3184EB-2696-9F69-8AF1-19E5675E9A32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B74DE0-B6FE-BFF5-36D4-77694A6E3495}"/>
              </a:ext>
            </a:extLst>
          </p:cNvPr>
          <p:cNvSpPr txBox="1"/>
          <p:nvPr/>
        </p:nvSpPr>
        <p:spPr>
          <a:xfrm>
            <a:off x="103368" y="291662"/>
            <a:ext cx="9040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vie" panose="04040805050809020602" pitchFamily="82" charset="0"/>
                <a:cs typeface="Arial"/>
                <a:sym typeface="Kumbh Sans Black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Da dodici anni le stesse passioni animano la nostra Associazione!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dley Hand ITC" panose="03070402050302030203" pitchFamily="66" charset="0"/>
              <a:sym typeface="Arial"/>
            </a:endParaRPr>
          </a:p>
        </p:txBody>
      </p:sp>
      <p:pic>
        <p:nvPicPr>
          <p:cNvPr id="11" name="Immagine 10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67E2CDEC-66D3-652A-61AC-B1FBC0BD5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29" y="1450777"/>
            <a:ext cx="5454941" cy="308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F5931829-F4A3-0F0F-6B20-72A7831B5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66365A-C31F-7358-C40B-66BDF8C310B6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2D6302-19CC-391C-6449-38DB09A828CF}"/>
              </a:ext>
            </a:extLst>
          </p:cNvPr>
          <p:cNvSpPr txBox="1"/>
          <p:nvPr/>
        </p:nvSpPr>
        <p:spPr>
          <a:xfrm>
            <a:off x="103368" y="291662"/>
            <a:ext cx="9040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vie" panose="04040805050809020602" pitchFamily="82" charset="0"/>
                <a:cs typeface="Arial"/>
                <a:sym typeface="Kumbh Sans Black"/>
              </a:rPr>
              <a:t>  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Da dodici anni ricordiamo Luciano Vincenzoni,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le sue passioni e la sua opera!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dley Hand ITC" panose="03070402050302030203" pitchFamily="66" charset="0"/>
              <a:sym typeface="Arial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2C277A5-A774-5E94-6AA8-23E68BA76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734" y="1184214"/>
            <a:ext cx="3689404" cy="3762174"/>
          </a:xfrm>
          <a:prstGeom prst="rect">
            <a:avLst/>
          </a:prstGeom>
        </p:spPr>
      </p:pic>
      <p:pic>
        <p:nvPicPr>
          <p:cNvPr id="6" name="Immagine 5" descr="La stampa 2020 – PREMIO VINCENZONI">
            <a:extLst>
              <a:ext uri="{FF2B5EF4-FFF2-40B4-BE49-F238E27FC236}">
                <a16:creationId xmlns:a16="http://schemas.microsoft.com/office/drawing/2014/main" id="{DB5AC8EA-62F6-BFC4-5114-012429A1A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36" y="1088016"/>
            <a:ext cx="3020224" cy="385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07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AA6C58E3-FDEC-5D69-F4E4-79F6551DC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4F0D0D-FF04-C562-AC7A-7CB4AF256C35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3796BF9-368C-C180-6194-908F5217846F}"/>
              </a:ext>
            </a:extLst>
          </p:cNvPr>
          <p:cNvSpPr txBox="1"/>
          <p:nvPr/>
        </p:nvSpPr>
        <p:spPr>
          <a:xfrm>
            <a:off x="103368" y="291662"/>
            <a:ext cx="90406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vie" panose="04040805050809020602" pitchFamily="82" charset="0"/>
                <a:cs typeface="Arial"/>
                <a:sym typeface="Kumbh Sans Black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Un concorso unico, creato per scoprire e valorizzare giovani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autori e giovani compositori di musiche per il cinema. 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dley Hand ITC" panose="03070402050302030203" pitchFamily="66" charset="0"/>
              <a:sym typeface="Arial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6CE4B0-B12F-D30E-BE6F-3710A6D9C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33" y="1450777"/>
            <a:ext cx="3699214" cy="317340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3CE9387-22F2-BBD3-1D21-DCA80F4C9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385" y="1832567"/>
            <a:ext cx="4504249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EAAC30D9-B68B-CB1B-3EDC-13A21E4CB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F440B36-1F67-96DE-09C1-5A9E5C4B4B00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1941AA-6F7F-A74D-A4A1-7632A6054942}"/>
              </a:ext>
            </a:extLst>
          </p:cNvPr>
          <p:cNvSpPr txBox="1"/>
          <p:nvPr/>
        </p:nvSpPr>
        <p:spPr>
          <a:xfrm>
            <a:off x="103368" y="291662"/>
            <a:ext cx="90406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Rimarrà per sempre nel ricordo della sua città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dley Hand ITC" panose="03070402050302030203" pitchFamily="66" charset="0"/>
              <a:sym typeface="Arial"/>
            </a:endParaRPr>
          </a:p>
        </p:txBody>
      </p:sp>
      <p:pic>
        <p:nvPicPr>
          <p:cNvPr id="4" name="Immagine 3" descr="Immagine che contiene testo, Carattere, targhetta per porta, cartello&#10;&#10;Il contenuto generato dall'IA potrebbe non essere corretto.">
            <a:extLst>
              <a:ext uri="{FF2B5EF4-FFF2-40B4-BE49-F238E27FC236}">
                <a16:creationId xmlns:a16="http://schemas.microsoft.com/office/drawing/2014/main" id="{02DADAB0-7DAA-D952-3C0B-59A56A9E6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822388"/>
            <a:ext cx="5303519" cy="298323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4637BCB-DB6E-1074-DDDF-BCC8D030E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807" y="2571750"/>
            <a:ext cx="4096867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9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1308B0B0-6F7B-F430-2E75-A1415C598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3CA5BD9-EA98-A4F1-4FAC-D31B34CBB0AB}"/>
              </a:ext>
            </a:extLst>
          </p:cNvPr>
          <p:cNvSpPr txBox="1"/>
          <p:nvPr/>
        </p:nvSpPr>
        <p:spPr>
          <a:xfrm>
            <a:off x="2963917" y="1143000"/>
            <a:ext cx="40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B4C9ED8-FA40-EC03-4739-C23986D1E7B1}"/>
              </a:ext>
            </a:extLst>
          </p:cNvPr>
          <p:cNvSpPr txBox="1"/>
          <p:nvPr/>
        </p:nvSpPr>
        <p:spPr>
          <a:xfrm>
            <a:off x="103368" y="291662"/>
            <a:ext cx="90406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sym typeface="Kumbh Sans Black"/>
              </a:rPr>
              <a:t>Un affettuoso ricordo di due grandi protagonisti del cinema.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2000" b="1" dirty="0">
                <a:solidFill>
                  <a:srgbClr val="FFFFFF"/>
                </a:solidFill>
                <a:latin typeface="Bradley Hand ITC" panose="03070402050302030203" pitchFamily="66" charset="0"/>
                <a:sym typeface="Kumbh Sans Black"/>
              </a:rPr>
              <a:t>Due amici dell’Associazione.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adley Hand ITC" panose="03070402050302030203" pitchFamily="66" charset="0"/>
              <a:sym typeface="Arial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F3DC780-C1B5-FAB5-9036-CB77C5185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09" y="1209594"/>
            <a:ext cx="5082174" cy="379177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4E17477-C951-ACD9-BC3D-C108542FD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824" y="18007"/>
            <a:ext cx="4432176" cy="196308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5849400-9E48-AAF1-D528-A6C257464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266" y="992736"/>
            <a:ext cx="2895851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3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>
          <a:extLst>
            <a:ext uri="{FF2B5EF4-FFF2-40B4-BE49-F238E27FC236}">
              <a16:creationId xmlns:a16="http://schemas.microsoft.com/office/drawing/2014/main" id="{E4397BF1-4BCA-4470-3A35-DFE4D6F20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" name="Google Shape;979;p76">
            <a:extLst>
              <a:ext uri="{FF2B5EF4-FFF2-40B4-BE49-F238E27FC236}">
                <a16:creationId xmlns:a16="http://schemas.microsoft.com/office/drawing/2014/main" id="{93AFC0F7-9481-244E-33DA-7C8C134F14C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7477124" y="4043104"/>
            <a:ext cx="1666877" cy="11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76">
            <a:extLst>
              <a:ext uri="{FF2B5EF4-FFF2-40B4-BE49-F238E27FC236}">
                <a16:creationId xmlns:a16="http://schemas.microsoft.com/office/drawing/2014/main" id="{972FB45A-0189-9CE6-07F9-079581656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416" y="564553"/>
            <a:ext cx="8722581" cy="143857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r>
              <a:rPr lang="it-IT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Tutta la passione e l’impegno per mantenere vivo il nostro Concorso.</a:t>
            </a:r>
            <a:br>
              <a:rPr lang="it-IT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</a:br>
            <a:r>
              <a:rPr lang="it-IT" sz="2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Per mantenere vivo il ricordo di Luciano Vincenzoni!  </a:t>
            </a:r>
            <a:endParaRPr lang="it-IT" sz="6000" b="1" dirty="0">
              <a:latin typeface="Bradley Hand ITC" panose="03070402050302030203" pitchFamily="66" charset="0"/>
              <a:ea typeface="Nunito Sans Black"/>
              <a:cs typeface="Nunito Sans Black"/>
              <a:sym typeface="Nunito Sans Black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47F854-45DA-E567-5A32-6FDC2DDF4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0" y="2003125"/>
            <a:ext cx="5143500" cy="28956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97C4F73-2D24-68CD-4EA3-8108BC13B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642" y="163422"/>
            <a:ext cx="1912128" cy="103884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ED9A784-7885-CBFB-FB6D-02450974E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1824" y="78492"/>
            <a:ext cx="4432176" cy="1963082"/>
          </a:xfrm>
          <a:prstGeom prst="rect">
            <a:avLst/>
          </a:prstGeom>
        </p:spPr>
      </p:pic>
      <p:pic>
        <p:nvPicPr>
          <p:cNvPr id="4" name="Google Shape;977;p76">
            <a:extLst>
              <a:ext uri="{FF2B5EF4-FFF2-40B4-BE49-F238E27FC236}">
                <a16:creationId xmlns:a16="http://schemas.microsoft.com/office/drawing/2014/main" id="{766C4A86-2DD4-9B17-0241-A072DD28690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0251" t="21542" r="12780" b="26409"/>
          <a:stretch/>
        </p:blipFill>
        <p:spPr>
          <a:xfrm flipH="1">
            <a:off x="0" y="2404256"/>
            <a:ext cx="4294799" cy="2677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704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>
          <a:extLst>
            <a:ext uri="{FF2B5EF4-FFF2-40B4-BE49-F238E27FC236}">
              <a16:creationId xmlns:a16="http://schemas.microsoft.com/office/drawing/2014/main" id="{72824640-7AE0-0805-1BFB-A39C4FBC3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6" name="Google Shape;976;p76">
            <a:extLst>
              <a:ext uri="{FF2B5EF4-FFF2-40B4-BE49-F238E27FC236}">
                <a16:creationId xmlns:a16="http://schemas.microsoft.com/office/drawing/2014/main" id="{A5EE79D9-DEAC-6E2C-69CA-6762145E6B15}"/>
              </a:ext>
            </a:extLst>
          </p:cNvPr>
          <p:cNvGrpSpPr/>
          <p:nvPr/>
        </p:nvGrpSpPr>
        <p:grpSpPr>
          <a:xfrm flipH="1">
            <a:off x="-1" y="-1"/>
            <a:ext cx="4294799" cy="5817575"/>
            <a:chOff x="4849199" y="-1"/>
            <a:chExt cx="4294799" cy="5817575"/>
          </a:xfrm>
        </p:grpSpPr>
        <p:pic>
          <p:nvPicPr>
            <p:cNvPr id="977" name="Google Shape;977;p76">
              <a:extLst>
                <a:ext uri="{FF2B5EF4-FFF2-40B4-BE49-F238E27FC236}">
                  <a16:creationId xmlns:a16="http://schemas.microsoft.com/office/drawing/2014/main" id="{5284C751-2A25-F8FD-8112-3FC84113C16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40251" t="21542" r="12780" b="26409"/>
            <a:stretch/>
          </p:blipFill>
          <p:spPr>
            <a:xfrm>
              <a:off x="4849199" y="3140375"/>
              <a:ext cx="4294799" cy="2677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8" name="Google Shape;978;p76">
              <a:extLst>
                <a:ext uri="{FF2B5EF4-FFF2-40B4-BE49-F238E27FC236}">
                  <a16:creationId xmlns:a16="http://schemas.microsoft.com/office/drawing/2014/main" id="{ABD7183F-95FC-2DD1-060A-EC459876CE96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 flipH="1">
              <a:off x="7944773" y="-1"/>
              <a:ext cx="1199225" cy="15386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9" name="Google Shape;979;p76">
            <a:extLst>
              <a:ext uri="{FF2B5EF4-FFF2-40B4-BE49-F238E27FC236}">
                <a16:creationId xmlns:a16="http://schemas.microsoft.com/office/drawing/2014/main" id="{669F2947-2493-AB67-F5E3-49FE4B2B559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7477124" y="4043104"/>
            <a:ext cx="1666877" cy="11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76">
            <a:extLst>
              <a:ext uri="{FF2B5EF4-FFF2-40B4-BE49-F238E27FC236}">
                <a16:creationId xmlns:a16="http://schemas.microsoft.com/office/drawing/2014/main" id="{644756AC-02A7-B717-B06B-154DF04B0D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085" y="564553"/>
            <a:ext cx="6655241" cy="8688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sz="7000" dirty="0">
                <a:solidFill>
                  <a:schemeClr val="bg1"/>
                </a:solidFill>
                <a:latin typeface="Ravie" panose="04040805050809020602" pitchFamily="82" charset="0"/>
              </a:rPr>
            </a:br>
            <a:r>
              <a:rPr lang="it-IT" sz="6000" b="1" dirty="0">
                <a:solidFill>
                  <a:schemeClr val="bg1"/>
                </a:solidFill>
                <a:latin typeface="Bradley Hand ITC" panose="03070402050302030203" pitchFamily="66" charset="0"/>
              </a:rPr>
              <a:t>Grazie!</a:t>
            </a:r>
            <a:endParaRPr lang="it-IT" sz="6000" b="1" dirty="0">
              <a:latin typeface="Bradley Hand ITC" panose="03070402050302030203" pitchFamily="66" charset="0"/>
              <a:ea typeface="Nunito Sans Black"/>
              <a:cs typeface="Nunito Sans Black"/>
              <a:sym typeface="Nunito Sans Black"/>
            </a:endParaRPr>
          </a:p>
        </p:txBody>
      </p:sp>
      <p:cxnSp>
        <p:nvCxnSpPr>
          <p:cNvPr id="982" name="Google Shape;982;p76">
            <a:extLst>
              <a:ext uri="{FF2B5EF4-FFF2-40B4-BE49-F238E27FC236}">
                <a16:creationId xmlns:a16="http://schemas.microsoft.com/office/drawing/2014/main" id="{EE9672B5-EC5D-CB0B-5607-EB6C36AAAAAB}"/>
              </a:ext>
            </a:extLst>
          </p:cNvPr>
          <p:cNvCxnSpPr/>
          <p:nvPr/>
        </p:nvCxnSpPr>
        <p:spPr>
          <a:xfrm>
            <a:off x="3201150" y="1517999"/>
            <a:ext cx="27417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C5FE0D61-7583-FEDB-995E-A64E55948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2039" y="1675375"/>
            <a:ext cx="5859922" cy="311308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66AD7B1-437D-D2A9-D3C8-56FD4ED0A0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824" y="87413"/>
            <a:ext cx="4432176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4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p77"/>
          <p:cNvPicPr preferRelativeResize="0"/>
          <p:nvPr/>
        </p:nvPicPr>
        <p:blipFill rotWithShape="1">
          <a:blip r:embed="rId3">
            <a:alphaModFix/>
          </a:blip>
          <a:srcRect l="40369" t="53031"/>
          <a:stretch/>
        </p:blipFill>
        <p:spPr>
          <a:xfrm flipH="1">
            <a:off x="4714877" y="56974"/>
            <a:ext cx="4429123" cy="1962325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77"/>
          <p:cNvSpPr txBox="1">
            <a:spLocks noGrp="1"/>
          </p:cNvSpPr>
          <p:nvPr>
            <p:ph type="title"/>
          </p:nvPr>
        </p:nvSpPr>
        <p:spPr>
          <a:xfrm>
            <a:off x="2099100" y="363274"/>
            <a:ext cx="4945800" cy="20751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br>
              <a:rPr lang="it-IT" dirty="0">
                <a:solidFill>
                  <a:schemeClr val="bg1"/>
                </a:solidFill>
                <a:latin typeface="Ravie" panose="04040805050809020602" pitchFamily="82" charset="0"/>
              </a:rPr>
            </a:br>
            <a:br>
              <a:rPr lang="it-IT" dirty="0">
                <a:solidFill>
                  <a:schemeClr val="bg1"/>
                </a:solidFill>
                <a:latin typeface="Ravie" panose="04040805050809020602" pitchFamily="82" charset="0"/>
              </a:rPr>
            </a:br>
            <a:endParaRPr lang="it-IT" dirty="0">
              <a:solidFill>
                <a:schemeClr val="bg1"/>
              </a:solidFill>
              <a:latin typeface="Ravie" panose="04040805050809020602" pitchFamily="82" charset="0"/>
            </a:endParaRPr>
          </a:p>
        </p:txBody>
      </p:sp>
      <p:sp>
        <p:nvSpPr>
          <p:cNvPr id="991" name="Google Shape;991;p77"/>
          <p:cNvSpPr txBox="1"/>
          <p:nvPr/>
        </p:nvSpPr>
        <p:spPr>
          <a:xfrm>
            <a:off x="2099100" y="4343600"/>
            <a:ext cx="49458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Nunito Sans Medium"/>
                <a:ea typeface="Nunito Sans Medium"/>
                <a:cs typeface="Nunito Sans Medium"/>
                <a:sym typeface="Nunito Sans Medium"/>
              </a:rPr>
              <a:t>Please keep this slide for attribution</a:t>
            </a:r>
            <a:endParaRPr sz="1200">
              <a:solidFill>
                <a:schemeClr val="lt1"/>
              </a:solidFill>
              <a:latin typeface="Nunito Sans Medium"/>
              <a:ea typeface="Nunito Sans Medium"/>
              <a:cs typeface="Nunito Sans Medium"/>
              <a:sym typeface="Nunito Sans Medium"/>
            </a:endParaRPr>
          </a:p>
        </p:txBody>
      </p:sp>
      <p:pic>
        <p:nvPicPr>
          <p:cNvPr id="5" name="Google Shape;977;p76">
            <a:extLst>
              <a:ext uri="{FF2B5EF4-FFF2-40B4-BE49-F238E27FC236}">
                <a16:creationId xmlns:a16="http://schemas.microsoft.com/office/drawing/2014/main" id="{4D6F6366-5D90-D765-1EBF-2B49418435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0251" t="21542" r="12780" b="26409"/>
          <a:stretch/>
        </p:blipFill>
        <p:spPr>
          <a:xfrm flipH="1">
            <a:off x="0" y="2443276"/>
            <a:ext cx="4294799" cy="267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78;p76">
            <a:extLst>
              <a:ext uri="{FF2B5EF4-FFF2-40B4-BE49-F238E27FC236}">
                <a16:creationId xmlns:a16="http://schemas.microsoft.com/office/drawing/2014/main" id="{E42B8E27-46F3-A7A3-32AD-CC5B3A76FCD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0" y="27902"/>
            <a:ext cx="1199225" cy="153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79;p76">
            <a:extLst>
              <a:ext uri="{FF2B5EF4-FFF2-40B4-BE49-F238E27FC236}">
                <a16:creationId xmlns:a16="http://schemas.microsoft.com/office/drawing/2014/main" id="{4F5D5655-25D0-A506-BD21-FA51D4A154A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7477123" y="4015198"/>
            <a:ext cx="1666877" cy="11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appy World Day for Audiovisual Heritage by Slidesgo">
  <a:themeElements>
    <a:clrScheme name="Simple Light">
      <a:dk1>
        <a:srgbClr val="000000"/>
      </a:dk1>
      <a:lt1>
        <a:srgbClr val="FFFFFF"/>
      </a:lt1>
      <a:dk2>
        <a:srgbClr val="F4BE1E"/>
      </a:dk2>
      <a:lt2>
        <a:srgbClr val="674E01"/>
      </a:lt2>
      <a:accent1>
        <a:srgbClr val="E9D7A1"/>
      </a:accent1>
      <a:accent2>
        <a:srgbClr val="FFDB6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16117</TotalTime>
  <Words>170</Words>
  <Application>Microsoft Office PowerPoint</Application>
  <PresentationFormat>Presentazione su schermo (16:9)</PresentationFormat>
  <Paragraphs>21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Nunito Sans</vt:lpstr>
      <vt:lpstr>Nunito Sans Medium</vt:lpstr>
      <vt:lpstr>Bradley Hand ITC</vt:lpstr>
      <vt:lpstr>Ravie</vt:lpstr>
      <vt:lpstr>Kumbh Sans Black</vt:lpstr>
      <vt:lpstr>Happy World Day for Audiovisual Heritage by Slidesgo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Tutta la passione e l’impegno per mantenere vivo il nostro Concorso. Per mantenere vivo il ricordo di Luciano Vincenzoni!  </vt:lpstr>
      <vt:lpstr>   Grazie!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luisa dell'anna</cp:lastModifiedBy>
  <cp:revision>639</cp:revision>
  <dcterms:modified xsi:type="dcterms:W3CDTF">2026-08-13T10:56:56Z</dcterms:modified>
</cp:coreProperties>
</file>